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BB7BA6-B74E-41A3-AF23-EF2361213C32}" v="1" dt="2024-09-30T00:27:43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CHA | Anne Ouru" userId="c5eb74b1-fbf2-41d2-aa07-6db7151b5a4c" providerId="ADAL" clId="{20BB7BA6-B74E-41A3-AF23-EF2361213C32}"/>
    <pc:docChg chg="undo custSel modSld">
      <pc:chgData name="HCHA | Anne Ouru" userId="c5eb74b1-fbf2-41d2-aa07-6db7151b5a4c" providerId="ADAL" clId="{20BB7BA6-B74E-41A3-AF23-EF2361213C32}" dt="2024-09-30T02:07:38.771" v="19" actId="20577"/>
      <pc:docMkLst>
        <pc:docMk/>
      </pc:docMkLst>
      <pc:sldChg chg="addSp delSp modSp mod">
        <pc:chgData name="HCHA | Anne Ouru" userId="c5eb74b1-fbf2-41d2-aa07-6db7151b5a4c" providerId="ADAL" clId="{20BB7BA6-B74E-41A3-AF23-EF2361213C32}" dt="2024-09-30T02:07:38.771" v="19" actId="20577"/>
        <pc:sldMkLst>
          <pc:docMk/>
          <pc:sldMk cId="1745914626" sldId="262"/>
        </pc:sldMkLst>
        <pc:spChg chg="mod">
          <ac:chgData name="HCHA | Anne Ouru" userId="c5eb74b1-fbf2-41d2-aa07-6db7151b5a4c" providerId="ADAL" clId="{20BB7BA6-B74E-41A3-AF23-EF2361213C32}" dt="2024-09-30T02:07:38.771" v="19" actId="20577"/>
          <ac:spMkLst>
            <pc:docMk/>
            <pc:sldMk cId="1745914626" sldId="262"/>
            <ac:spMk id="33" creationId="{0971B918-4331-491F-90A9-65A50D483394}"/>
          </ac:spMkLst>
        </pc:spChg>
        <pc:spChg chg="mod">
          <ac:chgData name="HCHA | Anne Ouru" userId="c5eb74b1-fbf2-41d2-aa07-6db7151b5a4c" providerId="ADAL" clId="{20BB7BA6-B74E-41A3-AF23-EF2361213C32}" dt="2024-09-30T00:31:08.412" v="11" actId="123"/>
          <ac:spMkLst>
            <pc:docMk/>
            <pc:sldMk cId="1745914626" sldId="262"/>
            <ac:spMk id="35" creationId="{7804AE4D-9820-4F04-9784-F5CCE00B3EFC}"/>
          </ac:spMkLst>
        </pc:spChg>
        <pc:spChg chg="mod">
          <ac:chgData name="HCHA | Anne Ouru" userId="c5eb74b1-fbf2-41d2-aa07-6db7151b5a4c" providerId="ADAL" clId="{20BB7BA6-B74E-41A3-AF23-EF2361213C32}" dt="2024-09-30T00:30:47.911" v="8" actId="123"/>
          <ac:spMkLst>
            <pc:docMk/>
            <pc:sldMk cId="1745914626" sldId="262"/>
            <ac:spMk id="37" creationId="{7F8F0726-F08C-4606-8C5D-3B0BB09B32CD}"/>
          </ac:spMkLst>
        </pc:spChg>
        <pc:graphicFrameChg chg="add mod">
          <ac:chgData name="HCHA | Anne Ouru" userId="c5eb74b1-fbf2-41d2-aa07-6db7151b5a4c" providerId="ADAL" clId="{20BB7BA6-B74E-41A3-AF23-EF2361213C32}" dt="2024-09-30T00:50:15.899" v="14" actId="14100"/>
          <ac:graphicFrameMkLst>
            <pc:docMk/>
            <pc:sldMk cId="1745914626" sldId="262"/>
            <ac:graphicFrameMk id="2" creationId="{FA5AF43D-704F-F571-93E4-2A1BC37EB4AD}"/>
          </ac:graphicFrameMkLst>
        </pc:graphicFrameChg>
        <pc:graphicFrameChg chg="del">
          <ac:chgData name="HCHA | Anne Ouru" userId="c5eb74b1-fbf2-41d2-aa07-6db7151b5a4c" providerId="ADAL" clId="{20BB7BA6-B74E-41A3-AF23-EF2361213C32}" dt="2024-09-30T00:27:35.623" v="1" actId="478"/>
          <ac:graphicFrameMkLst>
            <pc:docMk/>
            <pc:sldMk cId="1745914626" sldId="262"/>
            <ac:graphicFrameMk id="7" creationId="{FA5AF43D-704F-F571-93E4-2A1BC37EB4AD}"/>
          </ac:graphicFrameMkLst>
        </pc:graphicFrameChg>
        <pc:cxnChg chg="mod">
          <ac:chgData name="HCHA | Anne Ouru" userId="c5eb74b1-fbf2-41d2-aa07-6db7151b5a4c" providerId="ADAL" clId="{20BB7BA6-B74E-41A3-AF23-EF2361213C32}" dt="2024-09-17T04:10:29.212" v="0" actId="1076"/>
          <ac:cxnSpMkLst>
            <pc:docMk/>
            <pc:sldMk cId="1745914626" sldId="262"/>
            <ac:cxnSpMk id="2053" creationId="{681D99E3-7016-488E-B272-85E0E0F1FD29}"/>
          </ac:cxnSpMkLst>
        </pc:cxnChg>
      </pc:sldChg>
    </pc:docChg>
  </pc:docChgLst>
  <pc:docChgLst>
    <pc:chgData name="Chantal Kyle" userId="0b520d11-8347-4d50-bc68-150cfdbb72cf" providerId="ADAL" clId="{DED19D99-5E8F-48F4-9D5B-604E780F85D2}"/>
    <pc:docChg chg="modSld">
      <pc:chgData name="Chantal Kyle" userId="0b520d11-8347-4d50-bc68-150cfdbb72cf" providerId="ADAL" clId="{DED19D99-5E8F-48F4-9D5B-604E780F85D2}" dt="2024-09-18T01:16:48.056" v="1" actId="27918"/>
      <pc:docMkLst>
        <pc:docMk/>
      </pc:docMkLst>
      <pc:sldChg chg="mod">
        <pc:chgData name="Chantal Kyle" userId="0b520d11-8347-4d50-bc68-150cfdbb72cf" providerId="ADAL" clId="{DED19D99-5E8F-48F4-9D5B-604E780F85D2}" dt="2024-09-18T01:16:48.056" v="1" actId="27918"/>
        <pc:sldMkLst>
          <pc:docMk/>
          <pc:sldMk cId="1745914626" sldId="26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ohgovtnz-my.sharepoint.com/personal/caroline_pyefinch_health_govt_nz/Documents/Documents/Personal/Carmela/Annual%20Report/Data%20Activit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hchanz.sharepoint.com/sites/operations/Shared%20Documents/#HCHA Organisation files/Annual Reports/2024/Numbers of HCHA Meetings for Annual Accounts 2023-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hchanz.sharepoint.com/sites/operations/Shared%20Documents/#HCHA Organisation files/Annual Reports/2024/Numbers of HCHA Meetings for Annual Accounts 2023-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03084216801791"/>
          <c:y val="6.0673840106841549E-2"/>
          <c:w val="0.64556717093496641"/>
          <c:h val="0.50978229948207909"/>
        </c:manualLayout>
      </c:layout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49780632"/>
        <c:axId val="449731672"/>
      </c:barChart>
      <c:catAx>
        <c:axId val="449780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9731672"/>
        <c:crosses val="autoZero"/>
        <c:auto val="1"/>
        <c:lblAlgn val="ctr"/>
        <c:lblOffset val="100"/>
        <c:noMultiLvlLbl val="0"/>
      </c:catAx>
      <c:valAx>
        <c:axId val="449731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97806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4789085223088022"/>
          <c:y val="0.6090667651114563"/>
          <c:w val="0.71772023275884289"/>
          <c:h val="0.16478528539940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111111111111108E-2"/>
          <c:y val="7.1972875962965657E-2"/>
          <c:w val="0.93888888888888888"/>
          <c:h val="0.626569480100298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'[Numbers of HCHA Meetings for Annual Accounts 2023-24.xlsx]Data anaytics for dashboard'!$H$12</c:f>
              <c:strCache>
                <c:ptCount val="1"/>
                <c:pt idx="0">
                  <c:v>Research &amp; Reports</c:v>
                </c:pt>
              </c:strCache>
            </c:strRef>
          </c:tx>
          <c:spPr>
            <a:solidFill>
              <a:srgbClr val="FF00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'[Numbers of HCHA Meetings for Annual Accounts 2023-24.xlsx]Data anaytics for dashboard'!$I$12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1E-44C1-8D57-610CCE754403}"/>
            </c:ext>
          </c:extLst>
        </c:ser>
        <c:ser>
          <c:idx val="1"/>
          <c:order val="1"/>
          <c:tx>
            <c:strRef>
              <c:f>'[Numbers of HCHA Meetings for Annual Accounts 2023-24.xlsx]Data anaytics for dashboard'!$H$13</c:f>
              <c:strCache>
                <c:ptCount val="1"/>
                <c:pt idx="0">
                  <c:v>Conferences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'[Numbers of HCHA Meetings for Annual Accounts 2023-24.xlsx]Data anaytics for dashboard'!$I$13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1E-44C1-8D57-610CCE754403}"/>
            </c:ext>
          </c:extLst>
        </c:ser>
        <c:ser>
          <c:idx val="2"/>
          <c:order val="2"/>
          <c:tx>
            <c:strRef>
              <c:f>'[Numbers of HCHA Meetings for Annual Accounts 2023-24.xlsx]Data anaytics for dashboard'!$H$14</c:f>
              <c:strCache>
                <c:ptCount val="1"/>
                <c:pt idx="0">
                  <c:v>Newsletters</c:v>
                </c:pt>
              </c:strCache>
            </c:strRef>
          </c:tx>
          <c:spPr>
            <a:solidFill>
              <a:srgbClr val="31589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'[Numbers of HCHA Meetings for Annual Accounts 2023-24.xlsx]Data anaytics for dashboard'!$I$14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1E-44C1-8D57-610CCE754403}"/>
            </c:ext>
          </c:extLst>
        </c:ser>
        <c:ser>
          <c:idx val="3"/>
          <c:order val="3"/>
          <c:tx>
            <c:strRef>
              <c:f>'[Numbers of HCHA Meetings for Annual Accounts 2023-24.xlsx]Data anaytics for dashboard'!$H$15</c:f>
              <c:strCache>
                <c:ptCount val="1"/>
                <c:pt idx="0">
                  <c:v>Minister Meetings</c:v>
                </c:pt>
              </c:strCache>
            </c:strRef>
          </c:tx>
          <c:spPr>
            <a:solidFill>
              <a:srgbClr val="A323A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'[Numbers of HCHA Meetings for Annual Accounts 2023-24.xlsx]Data anaytics for dashboard'!$I$15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1E-44C1-8D57-610CCE7544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49343432"/>
        <c:axId val="849344512"/>
      </c:barChart>
      <c:catAx>
        <c:axId val="849343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344512"/>
        <c:crosses val="autoZero"/>
        <c:auto val="1"/>
        <c:lblAlgn val="ctr"/>
        <c:lblOffset val="100"/>
        <c:noMultiLvlLbl val="0"/>
      </c:catAx>
      <c:valAx>
        <c:axId val="849344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493434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9840211655775392"/>
          <c:y val="0.78898706806614494"/>
          <c:w val="0.67144536411853084"/>
          <c:h val="0.211012931933855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31589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FCA-40C3-9FAD-2F0A9B14652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FCA-40C3-9FAD-2F0A9B146529}"/>
              </c:ext>
            </c:extLst>
          </c:dPt>
          <c:dPt>
            <c:idx val="2"/>
            <c:bubble3D val="0"/>
            <c:spPr>
              <a:solidFill>
                <a:srgbClr val="FF00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FCA-40C3-9FAD-2F0A9B1465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FCA-40C3-9FAD-2F0A9B146529}"/>
              </c:ext>
            </c:extLst>
          </c:dPt>
          <c:dPt>
            <c:idx val="4"/>
            <c:bubble3D val="0"/>
            <c:spPr>
              <a:solidFill>
                <a:srgbClr val="A323A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FCA-40C3-9FAD-2F0A9B146529}"/>
              </c:ext>
            </c:extLst>
          </c:dPt>
          <c:dPt>
            <c:idx val="5"/>
            <c:bubble3D val="0"/>
            <c:spPr>
              <a:solidFill>
                <a:srgbClr val="00808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FCA-40C3-9FAD-2F0A9B146529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'[Numbers of HCHA Meetings for Annual Accounts 2023-24.xlsx]Data analytics for dashboard'!$H$4:$H$9</c:f>
              <c:strCache>
                <c:ptCount val="6"/>
                <c:pt idx="0">
                  <c:v>Pay Equity</c:v>
                </c:pt>
                <c:pt idx="1">
                  <c:v>Workforce engagement</c:v>
                </c:pt>
                <c:pt idx="2">
                  <c:v>Leadership &amp; Collaboration </c:v>
                </c:pt>
                <c:pt idx="4">
                  <c:v>Board Meetings</c:v>
                </c:pt>
                <c:pt idx="5">
                  <c:v>Events</c:v>
                </c:pt>
              </c:strCache>
            </c:strRef>
          </c:cat>
          <c:val>
            <c:numRef>
              <c:f>'[Numbers of HCHA Meetings for Annual Accounts 2023-24.xlsx]Data analytics for dashboard'!$I$4:$I$9</c:f>
              <c:numCache>
                <c:formatCode>General</c:formatCode>
                <c:ptCount val="6"/>
                <c:pt idx="0">
                  <c:v>454.45</c:v>
                </c:pt>
                <c:pt idx="1">
                  <c:v>63.5</c:v>
                </c:pt>
                <c:pt idx="2">
                  <c:v>247.75</c:v>
                </c:pt>
                <c:pt idx="4">
                  <c:v>276</c:v>
                </c:pt>
                <c:pt idx="5">
                  <c:v>37.25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CA-40C3-9FAD-2F0A9B1465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  <a:scene3d>
      <a:camera prst="orthographicFront"/>
      <a:lightRig rig="threePt" dir="t"/>
    </a:scene3d>
    <a:sp3d prstMaterial="translucentPowder"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DB387-94EB-4A4F-8C10-679FE2C67694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67F11-6EF9-4F1B-8FBD-B3FE30F0EB8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292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67F11-6EF9-4F1B-8FBD-B3FE30F0EB87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5906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19FD-A416-4BD4-7365-71C2AB633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6C485-2090-53A0-1945-7AE05777F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F9D8A-5FA0-EDA7-3EA0-8DC9DD50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1DDD5-801A-AF7C-B917-39A27DADF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4B074-661F-C09A-7B38-A8F43F3F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5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8EF15-70F1-C2F9-E73E-83AEB05AF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E460E-E3AB-0B1F-96EE-4F607DB0D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26C72-9096-5DC6-BD5E-E58F6AC0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61B9-FA77-1C36-15D3-4F3F8F9A4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B61A1-A22A-528B-FD33-26EB73ED4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041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642CA9-4730-CC17-5769-A7493BD01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A1EA7A-7352-025E-933F-AC01E0D10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AB139-635A-6768-F16C-8FB6830B0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329AB-7071-A743-FA1A-3C7B50927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41AB1-9A39-C4F6-E37E-3D00AA2D9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443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8FF98-4D09-9E14-0381-201012E2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416C5-13B2-5FB9-7FD6-FB5814217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A1A94-7908-420E-F586-ABC1114E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38F7C-38E3-9C20-E2BA-44AA32C26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74323-B223-5B83-E3DB-2D1B51CA0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132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738B2-89BC-985B-2192-2EE36890D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034D48-8913-1A2D-9EFD-0BEB929F6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36022-2856-6CFA-F7E1-0A6B0CB2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50AF6-EDB3-A0B6-4062-18A0D266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99DFA-6D59-554E-5203-47D2DB1D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466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50FE-CB2A-22D6-C312-B0DDCBCC4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A5F27-D204-2A75-1737-2FD7A5EF11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BA970-8321-5F55-E38E-290BA0E54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FD72A-4657-83D1-F399-522A7E85C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EC6EB-F5F9-B48B-CE17-A348CDB55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E5571-E51A-A38C-19D0-ED0274FF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109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50425-0E59-6490-9F42-7EBFE6FBA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CC847-4432-CA8D-E32B-A6EC23A17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5EA2B-4279-ECD3-6374-B98793E93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BF37E-BDE2-90C5-B49C-CD5D58C36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BFDD36-B97F-0E85-3A3D-0464004F6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A43275-A691-C0B1-1F4B-852078A77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C26B74-CAF6-F777-7D5F-B576D9A34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4C3573-C978-9D34-4B4F-26FFB7D2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106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BB74D-E1D0-7C11-E3D3-E0AD02950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BBDB81-FDB8-E6FA-784C-D7B8ED196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93D44-4785-6B95-A357-B1A038FF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4734B-F2A6-AFB9-1486-9D2692BF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35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458864-896B-AE44-E61B-ADEB210E5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5643F-5C86-F69B-2467-72273C539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42D0A-9286-C847-167F-7EE468973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442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86F63-EB2C-3440-8F32-5A6AC8BF1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6CF60-19E9-1966-4C8F-A684401F6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71A75-C9D8-FB4F-638E-DCB5109F8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9925A4-664B-4880-0139-7F50F36D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3F322-72E8-D180-CE2F-21365ACA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EF0FE-003A-F7E9-70BC-E683DDF7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175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1994A-7080-F858-5277-F493EB95B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44C2D-4544-D677-BB5D-6099A895E1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72D4C5-7778-86A8-7A5F-C2714D18B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CCC82-3B45-A639-A6C6-EC5133E1C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DA851-D6E9-5506-E4BA-625B5368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8E1F6-BA83-24FE-B46E-8959336A4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024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FFAC6E-B276-AFCA-85A6-618FB51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25A69-052C-F9E5-D129-2BCB281E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69297-1664-D3A0-FCCB-F1BCB6AEE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B7BCEC-64CC-4FA6-838E-66F72FEF9111}" type="datetimeFigureOut">
              <a:rPr lang="en-NZ" smtClean="0"/>
              <a:t>30/09/2024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326E9-CFA6-C669-CFE4-CB4C04489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1D11E-E40C-237E-291C-4AD8F4FFA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00008E-8032-42D5-891A-52F299C25F1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4161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chart" Target="../charts/chart1.xml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C9D05E3-CA63-10A2-FF38-F667AFEC4918}"/>
              </a:ext>
            </a:extLst>
          </p:cNvPr>
          <p:cNvSpPr/>
          <p:nvPr/>
        </p:nvSpPr>
        <p:spPr>
          <a:xfrm>
            <a:off x="1203961" y="4573146"/>
            <a:ext cx="1289902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CBAF5B8C-64A8-BF1C-A1A8-33F126688E63}"/>
              </a:ext>
            </a:extLst>
          </p:cNvPr>
          <p:cNvSpPr/>
          <p:nvPr/>
        </p:nvSpPr>
        <p:spPr>
          <a:xfrm>
            <a:off x="1203961" y="2719825"/>
            <a:ext cx="1284949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D5DF9BAD-91DF-C8C6-2526-C7D7CF10727C}"/>
              </a:ext>
            </a:extLst>
          </p:cNvPr>
          <p:cNvSpPr/>
          <p:nvPr/>
        </p:nvSpPr>
        <p:spPr>
          <a:xfrm>
            <a:off x="1203961" y="868838"/>
            <a:ext cx="1284949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2" name="Arrow: Pentagon 51">
            <a:extLst>
              <a:ext uri="{FF2B5EF4-FFF2-40B4-BE49-F238E27FC236}">
                <a16:creationId xmlns:a16="http://schemas.microsoft.com/office/drawing/2014/main" id="{A84578F8-9D8C-4512-A665-EA95C3204EF8}"/>
              </a:ext>
            </a:extLst>
          </p:cNvPr>
          <p:cNvSpPr/>
          <p:nvPr/>
        </p:nvSpPr>
        <p:spPr>
          <a:xfrm>
            <a:off x="4839793" y="4570812"/>
            <a:ext cx="2681144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1" name="Arrow: Pentagon 50">
            <a:extLst>
              <a:ext uri="{FF2B5EF4-FFF2-40B4-BE49-F238E27FC236}">
                <a16:creationId xmlns:a16="http://schemas.microsoft.com/office/drawing/2014/main" id="{969B3DB3-AF73-3891-EDF6-4DFCDE7EFC69}"/>
              </a:ext>
            </a:extLst>
          </p:cNvPr>
          <p:cNvSpPr/>
          <p:nvPr/>
        </p:nvSpPr>
        <p:spPr>
          <a:xfrm>
            <a:off x="4846058" y="2719825"/>
            <a:ext cx="2674880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0" name="Arrow: Pentagon 49">
            <a:extLst>
              <a:ext uri="{FF2B5EF4-FFF2-40B4-BE49-F238E27FC236}">
                <a16:creationId xmlns:a16="http://schemas.microsoft.com/office/drawing/2014/main" id="{F0D4A436-43B8-CD3F-D967-C21B6C1C7558}"/>
              </a:ext>
            </a:extLst>
          </p:cNvPr>
          <p:cNvSpPr/>
          <p:nvPr/>
        </p:nvSpPr>
        <p:spPr>
          <a:xfrm>
            <a:off x="4846058" y="868838"/>
            <a:ext cx="2674880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9" name="Arrow: Pentagon 48">
            <a:extLst>
              <a:ext uri="{FF2B5EF4-FFF2-40B4-BE49-F238E27FC236}">
                <a16:creationId xmlns:a16="http://schemas.microsoft.com/office/drawing/2014/main" id="{3030CDAC-A9C6-C14F-0818-9D36BAA202AE}"/>
              </a:ext>
            </a:extLst>
          </p:cNvPr>
          <p:cNvSpPr/>
          <p:nvPr/>
        </p:nvSpPr>
        <p:spPr>
          <a:xfrm>
            <a:off x="2530475" y="4571276"/>
            <a:ext cx="2276338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8" name="Arrow: Pentagon 47">
            <a:extLst>
              <a:ext uri="{FF2B5EF4-FFF2-40B4-BE49-F238E27FC236}">
                <a16:creationId xmlns:a16="http://schemas.microsoft.com/office/drawing/2014/main" id="{B6739541-E1B4-3B5A-141C-403C34D846A1}"/>
              </a:ext>
            </a:extLst>
          </p:cNvPr>
          <p:cNvSpPr/>
          <p:nvPr/>
        </p:nvSpPr>
        <p:spPr>
          <a:xfrm>
            <a:off x="2528153" y="2721522"/>
            <a:ext cx="2278660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7" name="Arrow: Pentagon 46">
            <a:extLst>
              <a:ext uri="{FF2B5EF4-FFF2-40B4-BE49-F238E27FC236}">
                <a16:creationId xmlns:a16="http://schemas.microsoft.com/office/drawing/2014/main" id="{24B53705-5243-E716-5153-616599F43B28}"/>
              </a:ext>
            </a:extLst>
          </p:cNvPr>
          <p:cNvSpPr/>
          <p:nvPr/>
        </p:nvSpPr>
        <p:spPr>
          <a:xfrm>
            <a:off x="2528153" y="868838"/>
            <a:ext cx="2278660" cy="1614903"/>
          </a:xfrm>
          <a:prstGeom prst="homePlat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71B918-4331-491F-90A9-65A50D483394}"/>
              </a:ext>
            </a:extLst>
          </p:cNvPr>
          <p:cNvSpPr txBox="1"/>
          <p:nvPr/>
        </p:nvSpPr>
        <p:spPr>
          <a:xfrm>
            <a:off x="4941622" y="2698354"/>
            <a:ext cx="2583288" cy="1544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NZ" sz="900" b="1" dirty="0"/>
              <a:t>Achieved the continued free provision of flu vaccinations in 2023-2024 to members</a:t>
            </a:r>
          </a:p>
          <a:p>
            <a:pPr>
              <a:spcAft>
                <a:spcPts val="800"/>
              </a:spcAft>
            </a:pPr>
            <a:r>
              <a:rPr lang="en-NZ" sz="900" b="1" dirty="0"/>
              <a:t>Worked with Government </a:t>
            </a:r>
            <a:r>
              <a:rPr lang="en-NZ" sz="900" b="1"/>
              <a:t>/ engaged </a:t>
            </a:r>
            <a:r>
              <a:rPr lang="en-NZ" sz="900" b="1" dirty="0"/>
              <a:t>strategically with key  stakeholders</a:t>
            </a:r>
          </a:p>
          <a:p>
            <a:pPr>
              <a:spcAft>
                <a:spcPts val="800"/>
              </a:spcAft>
            </a:pPr>
            <a:r>
              <a:rPr lang="en-NZ" sz="900" b="1" dirty="0"/>
              <a:t>Developed two Briefings to Incoming Ministers, one specifically on  pay equity, amplifying the sector's voice and strengthening its influence on critical workforce policy decisions.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804AE4D-9820-4F04-9784-F5CCE00B3EFC}"/>
              </a:ext>
            </a:extLst>
          </p:cNvPr>
          <p:cNvSpPr txBox="1"/>
          <p:nvPr/>
        </p:nvSpPr>
        <p:spPr>
          <a:xfrm>
            <a:off x="4907379" y="1049166"/>
            <a:ext cx="2574399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mi-NZ" sz="900" b="1" dirty="0"/>
              <a:t>Representation of employers in pay equity project meetings</a:t>
            </a:r>
          </a:p>
          <a:p>
            <a:pPr algn="just">
              <a:spcAft>
                <a:spcPts val="800"/>
              </a:spcAft>
            </a:pPr>
            <a:r>
              <a:rPr lang="mi-NZ" sz="900" b="1" dirty="0"/>
              <a:t>Representation of providers in the </a:t>
            </a:r>
            <a:r>
              <a:rPr lang="en-NZ" sz="900" b="1" dirty="0"/>
              <a:t>Home &amp; Community Support Sector Joint Working Group, </a:t>
            </a:r>
            <a:r>
              <a:rPr lang="en-NZ" sz="900" b="1" dirty="0" err="1"/>
              <a:t>Whaikaha</a:t>
            </a:r>
            <a:r>
              <a:rPr lang="en-NZ" sz="900" b="1" dirty="0"/>
              <a:t> CEO forum and Tripartite meetings</a:t>
            </a:r>
          </a:p>
          <a:p>
            <a:pPr algn="just">
              <a:spcAft>
                <a:spcPts val="800"/>
              </a:spcAft>
            </a:pPr>
            <a:r>
              <a:rPr lang="mi-NZ" sz="900" b="1" dirty="0"/>
              <a:t>Representation of members for kaiāwhina training and qualifications discussions</a:t>
            </a:r>
          </a:p>
          <a:p>
            <a:pPr>
              <a:spcAft>
                <a:spcPts val="800"/>
              </a:spcAft>
            </a:pPr>
            <a:endParaRPr lang="en-NZ" sz="9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8F0726-F08C-4606-8C5D-3B0BB09B32CD}"/>
              </a:ext>
            </a:extLst>
          </p:cNvPr>
          <p:cNvSpPr txBox="1"/>
          <p:nvPr/>
        </p:nvSpPr>
        <p:spPr>
          <a:xfrm>
            <a:off x="4945539" y="4606696"/>
            <a:ext cx="2617484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NZ" sz="900" b="1" dirty="0"/>
              <a:t>Empowering professionals with cutting-edge knowledge, key research  and education on sector topics</a:t>
            </a:r>
          </a:p>
          <a:p>
            <a:pPr algn="just">
              <a:spcAft>
                <a:spcPts val="800"/>
              </a:spcAft>
            </a:pPr>
            <a:r>
              <a:rPr lang="en-NZ" sz="900" b="1" dirty="0"/>
              <a:t>Engaged with Māori providers to develop a culturally appropriate assessment model and tool</a:t>
            </a:r>
          </a:p>
          <a:p>
            <a:pPr algn="just">
              <a:spcAft>
                <a:spcPts val="800"/>
              </a:spcAft>
            </a:pPr>
            <a:r>
              <a:rPr lang="en-NZ" sz="900" b="1" dirty="0"/>
              <a:t>Dedicated members section website and regular newsletters/email updates </a:t>
            </a:r>
          </a:p>
        </p:txBody>
      </p:sp>
      <p:cxnSp>
        <p:nvCxnSpPr>
          <p:cNvPr id="2053" name="Straight Connector 2052">
            <a:extLst>
              <a:ext uri="{FF2B5EF4-FFF2-40B4-BE49-F238E27FC236}">
                <a16:creationId xmlns:a16="http://schemas.microsoft.com/office/drawing/2014/main" id="{681D99E3-7016-488E-B272-85E0E0F1FD29}"/>
              </a:ext>
            </a:extLst>
          </p:cNvPr>
          <p:cNvCxnSpPr>
            <a:cxnSpLocks/>
          </p:cNvCxnSpPr>
          <p:nvPr/>
        </p:nvCxnSpPr>
        <p:spPr>
          <a:xfrm>
            <a:off x="1329517" y="2441635"/>
            <a:ext cx="4676088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CF43819-3938-F17A-8268-8B4B38D6B2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110625"/>
              </p:ext>
            </p:extLst>
          </p:nvPr>
        </p:nvGraphicFramePr>
        <p:xfrm>
          <a:off x="7367665" y="3943644"/>
          <a:ext cx="3762349" cy="2302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B459802-4002-E8EE-CA78-2E01F1197813}"/>
              </a:ext>
            </a:extLst>
          </p:cNvPr>
          <p:cNvSpPr txBox="1"/>
          <p:nvPr/>
        </p:nvSpPr>
        <p:spPr>
          <a:xfrm>
            <a:off x="7974567" y="3895370"/>
            <a:ext cx="2583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1200" b="1" dirty="0"/>
              <a:t>Core Activities</a:t>
            </a:r>
            <a:endParaRPr lang="en-NZ" sz="1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EF61A3-C53D-26A7-933F-B757A8E7AB8C}"/>
              </a:ext>
            </a:extLst>
          </p:cNvPr>
          <p:cNvSpPr txBox="1"/>
          <p:nvPr/>
        </p:nvSpPr>
        <p:spPr>
          <a:xfrm>
            <a:off x="7559037" y="881760"/>
            <a:ext cx="3429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1200" b="1"/>
              <a:t>Hours Undertaken</a:t>
            </a:r>
            <a:endParaRPr lang="en-NZ" sz="12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83CE4B-2167-41F4-1F16-071369DF6A1E}"/>
              </a:ext>
            </a:extLst>
          </p:cNvPr>
          <p:cNvSpPr txBox="1"/>
          <p:nvPr/>
        </p:nvSpPr>
        <p:spPr>
          <a:xfrm>
            <a:off x="2629033" y="2846279"/>
            <a:ext cx="2071248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mi-NZ" sz="900" b="1" dirty="0"/>
              <a:t>Productive engagement with decision-makers</a:t>
            </a:r>
          </a:p>
          <a:p>
            <a:pPr>
              <a:spcAft>
                <a:spcPts val="800"/>
              </a:spcAft>
            </a:pPr>
            <a:r>
              <a:rPr lang="mi-NZ" sz="900" b="1" dirty="0"/>
              <a:t>Members are fully informed</a:t>
            </a:r>
          </a:p>
          <a:p>
            <a:pPr>
              <a:spcAft>
                <a:spcPts val="800"/>
              </a:spcAft>
            </a:pPr>
            <a:r>
              <a:rPr lang="mi-NZ" sz="900" b="1" dirty="0"/>
              <a:t>Addressing all relevant matters</a:t>
            </a:r>
            <a:r>
              <a:rPr lang="en-NZ" sz="900" b="1" dirty="0"/>
              <a:t>, with a focus on quality and sustainability</a:t>
            </a:r>
          </a:p>
          <a:p>
            <a:pPr>
              <a:spcAft>
                <a:spcPts val="800"/>
              </a:spcAft>
            </a:pPr>
            <a:r>
              <a:rPr lang="en-NZ" sz="900" b="1" dirty="0"/>
              <a:t>Balanced comms and media for our sector</a:t>
            </a:r>
            <a:endParaRPr lang="mi-NZ" sz="9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73A9A6-F6EE-0EF0-E4F0-B31B403EA5BE}"/>
              </a:ext>
            </a:extLst>
          </p:cNvPr>
          <p:cNvSpPr txBox="1"/>
          <p:nvPr/>
        </p:nvSpPr>
        <p:spPr>
          <a:xfrm>
            <a:off x="2588940" y="4606696"/>
            <a:ext cx="2096303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mi-NZ" sz="900" b="1" dirty="0"/>
              <a:t>Partnerships and research that can be used to improve and inform services</a:t>
            </a:r>
          </a:p>
          <a:p>
            <a:pPr>
              <a:spcAft>
                <a:spcPts val="800"/>
              </a:spcAft>
            </a:pPr>
            <a:r>
              <a:rPr lang="mi-NZ" sz="900" b="1" dirty="0"/>
              <a:t>Profiling new and emerging models of care and consumer-centred services</a:t>
            </a:r>
          </a:p>
          <a:p>
            <a:pPr>
              <a:spcAft>
                <a:spcPts val="800"/>
              </a:spcAft>
            </a:pPr>
            <a:r>
              <a:rPr lang="mi-NZ" sz="900" b="1" dirty="0"/>
              <a:t>Promotion of technology and resources to support services</a:t>
            </a:r>
            <a:endParaRPr lang="en-NZ" sz="900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5C1A0F1-D37D-4CBA-A11A-B85F419B2C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2540" y="1059698"/>
            <a:ext cx="1232752" cy="12327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4A5C4EE-C084-4A5D-86C0-8CCC961F1A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3487" y="2914444"/>
            <a:ext cx="1232752" cy="12256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2379499-E0DF-4D73-948E-878744175A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2540" y="4772867"/>
            <a:ext cx="1232752" cy="123275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E22CCF8-C005-F691-3EB5-A21299B71E1D}"/>
              </a:ext>
            </a:extLst>
          </p:cNvPr>
          <p:cNvSpPr txBox="1"/>
          <p:nvPr/>
        </p:nvSpPr>
        <p:spPr>
          <a:xfrm>
            <a:off x="2606640" y="1001550"/>
            <a:ext cx="2099855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mi-NZ" sz="900" b="1" dirty="0"/>
              <a:t>Providers are well suported</a:t>
            </a:r>
          </a:p>
          <a:p>
            <a:pPr>
              <a:spcAft>
                <a:spcPts val="800"/>
              </a:spcAft>
            </a:pPr>
            <a:r>
              <a:rPr lang="mi-NZ" sz="900" b="1" dirty="0"/>
              <a:t>Sustainable solutions in strategic negotiations</a:t>
            </a:r>
          </a:p>
          <a:p>
            <a:pPr>
              <a:spcAft>
                <a:spcPts val="800"/>
              </a:spcAft>
            </a:pPr>
            <a:r>
              <a:rPr lang="mi-NZ" sz="900" b="1" dirty="0"/>
              <a:t>Evidence-informed funding</a:t>
            </a:r>
          </a:p>
          <a:p>
            <a:pPr>
              <a:spcAft>
                <a:spcPts val="800"/>
              </a:spcAft>
            </a:pPr>
            <a:r>
              <a:rPr lang="mi-NZ" sz="900" b="1" dirty="0"/>
              <a:t>Successful partnerships and alliances with health, social and disability organisations</a:t>
            </a:r>
            <a:endParaRPr lang="en-NZ" sz="9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9EDA69-3292-060F-D548-AE910BB9C0D3}"/>
              </a:ext>
            </a:extLst>
          </p:cNvPr>
          <p:cNvSpPr/>
          <p:nvPr/>
        </p:nvSpPr>
        <p:spPr>
          <a:xfrm>
            <a:off x="1204912" y="365702"/>
            <a:ext cx="1284288" cy="460000"/>
          </a:xfrm>
          <a:prstGeom prst="rect">
            <a:avLst/>
          </a:prstGeom>
          <a:solidFill>
            <a:srgbClr val="336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i-NZ" sz="1400" b="1"/>
              <a:t>Our Purpose</a:t>
            </a:r>
          </a:p>
          <a:p>
            <a:pPr algn="ctr"/>
            <a:r>
              <a:rPr lang="mi-NZ" sz="800" b="1"/>
              <a:t>Why we’re here</a:t>
            </a:r>
            <a:endParaRPr lang="en-NZ" sz="8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BF5E89-7FD4-BD11-32DA-2E11E21081E6}"/>
              </a:ext>
            </a:extLst>
          </p:cNvPr>
          <p:cNvSpPr/>
          <p:nvPr/>
        </p:nvSpPr>
        <p:spPr>
          <a:xfrm>
            <a:off x="2527301" y="365702"/>
            <a:ext cx="2282825" cy="460000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i-NZ" sz="1400" b="1"/>
              <a:t>Our Outcomes</a:t>
            </a:r>
          </a:p>
          <a:p>
            <a:pPr algn="ctr"/>
            <a:r>
              <a:rPr lang="mi-NZ" sz="800" b="1"/>
              <a:t>What do we want to see</a:t>
            </a:r>
            <a:endParaRPr lang="en-NZ" sz="8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8F0886-4B7B-A3FE-C362-AB80471243DD}"/>
              </a:ext>
            </a:extLst>
          </p:cNvPr>
          <p:cNvSpPr/>
          <p:nvPr/>
        </p:nvSpPr>
        <p:spPr>
          <a:xfrm>
            <a:off x="4848226" y="365702"/>
            <a:ext cx="2670175" cy="460000"/>
          </a:xfrm>
          <a:prstGeom prst="rect">
            <a:avLst/>
          </a:prstGeom>
          <a:solidFill>
            <a:srgbClr val="CC6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i-NZ" sz="1400" b="1"/>
              <a:t>Our Impacts</a:t>
            </a:r>
          </a:p>
          <a:p>
            <a:pPr algn="ctr"/>
            <a:r>
              <a:rPr lang="mi-NZ" sz="800" b="1"/>
              <a:t>What have we achieved</a:t>
            </a:r>
            <a:endParaRPr lang="en-NZ" sz="8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214407-161A-78C3-103A-1CAA656D0EF2}"/>
              </a:ext>
            </a:extLst>
          </p:cNvPr>
          <p:cNvSpPr/>
          <p:nvPr/>
        </p:nvSpPr>
        <p:spPr>
          <a:xfrm>
            <a:off x="7552972" y="365702"/>
            <a:ext cx="3435068" cy="460000"/>
          </a:xfrm>
          <a:prstGeom prst="rect">
            <a:avLst/>
          </a:prstGeom>
          <a:solidFill>
            <a:srgbClr val="E6B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i-NZ" sz="1400" b="1"/>
              <a:t>Our Outputs</a:t>
            </a:r>
          </a:p>
          <a:p>
            <a:pPr algn="ctr"/>
            <a:r>
              <a:rPr lang="mi-NZ" sz="800" b="1"/>
              <a:t>What does that look like</a:t>
            </a:r>
            <a:endParaRPr lang="en-NZ" sz="800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C05DAAE-FC16-4302-09A7-785112D6AE41}"/>
              </a:ext>
            </a:extLst>
          </p:cNvPr>
          <p:cNvSpPr/>
          <p:nvPr/>
        </p:nvSpPr>
        <p:spPr>
          <a:xfrm>
            <a:off x="1197695" y="6222081"/>
            <a:ext cx="1297481" cy="217648"/>
          </a:xfrm>
          <a:prstGeom prst="rect">
            <a:avLst/>
          </a:prstGeom>
          <a:solidFill>
            <a:srgbClr val="336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1AD3A42-13FE-EED6-5614-8146EDD98924}"/>
              </a:ext>
            </a:extLst>
          </p:cNvPr>
          <p:cNvSpPr/>
          <p:nvPr/>
        </p:nvSpPr>
        <p:spPr>
          <a:xfrm>
            <a:off x="2528153" y="6222081"/>
            <a:ext cx="2278660" cy="217648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b="1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AB0CA4E-99CA-6C21-0681-CC8AD3FC4AC1}"/>
              </a:ext>
            </a:extLst>
          </p:cNvPr>
          <p:cNvSpPr/>
          <p:nvPr/>
        </p:nvSpPr>
        <p:spPr>
          <a:xfrm>
            <a:off x="4839793" y="6222081"/>
            <a:ext cx="2680198" cy="217648"/>
          </a:xfrm>
          <a:prstGeom prst="rect">
            <a:avLst/>
          </a:prstGeom>
          <a:solidFill>
            <a:srgbClr val="CC6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b="1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8F179B3-921E-EAE2-6A38-ECA81AC38FE5}"/>
              </a:ext>
            </a:extLst>
          </p:cNvPr>
          <p:cNvSpPr/>
          <p:nvPr/>
        </p:nvSpPr>
        <p:spPr>
          <a:xfrm>
            <a:off x="7552972" y="6222081"/>
            <a:ext cx="3441334" cy="217648"/>
          </a:xfrm>
          <a:prstGeom prst="rect">
            <a:avLst/>
          </a:prstGeom>
          <a:solidFill>
            <a:srgbClr val="E6B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b="1" dirty="0"/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C06363E6-42CC-73EC-C921-00D9120F31BA}"/>
              </a:ext>
            </a:extLst>
          </p:cNvPr>
          <p:cNvSpPr txBox="1"/>
          <p:nvPr/>
        </p:nvSpPr>
        <p:spPr>
          <a:xfrm>
            <a:off x="9165975" y="3285895"/>
            <a:ext cx="441960" cy="4572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mi-NZ" sz="900"/>
              <a:t>*</a:t>
            </a:r>
            <a:endParaRPr lang="en-NZ" sz="900" dirty="0"/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2C308EDF-9490-68AC-5CF1-067AFDE8E65A}"/>
              </a:ext>
            </a:extLst>
          </p:cNvPr>
          <p:cNvSpPr txBox="1"/>
          <p:nvPr/>
        </p:nvSpPr>
        <p:spPr>
          <a:xfrm>
            <a:off x="7788002" y="6005619"/>
            <a:ext cx="441960" cy="4572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mi-NZ" sz="900"/>
              <a:t>*</a:t>
            </a:r>
            <a:endParaRPr lang="en-NZ" sz="900" dirty="0"/>
          </a:p>
        </p:txBody>
      </p: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FA39F4BD-71FE-EA04-40A4-3508EC4B03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376189"/>
              </p:ext>
            </p:extLst>
          </p:nvPr>
        </p:nvGraphicFramePr>
        <p:xfrm>
          <a:off x="7452487" y="4211566"/>
          <a:ext cx="3535552" cy="1941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A5AF43D-704F-F571-93E4-2A1BC37EB4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154305"/>
              </p:ext>
            </p:extLst>
          </p:nvPr>
        </p:nvGraphicFramePr>
        <p:xfrm>
          <a:off x="7616502" y="1158759"/>
          <a:ext cx="3375524" cy="2770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74591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0FABD2E2AEE4DAF9FBB1D073FCAAD" ma:contentTypeVersion="15" ma:contentTypeDescription="Create a new document." ma:contentTypeScope="" ma:versionID="a4474d759b88e0d15022b09c338f1052">
  <xsd:schema xmlns:xsd="http://www.w3.org/2001/XMLSchema" xmlns:xs="http://www.w3.org/2001/XMLSchema" xmlns:p="http://schemas.microsoft.com/office/2006/metadata/properties" xmlns:ns2="72cec0c5-df52-408b-9384-218158e50d4f" xmlns:ns3="2c017fbc-191c-4ba0-9082-3525e920fa31" targetNamespace="http://schemas.microsoft.com/office/2006/metadata/properties" ma:root="true" ma:fieldsID="1675cbe2fa58d9bb6d303112ec787d0b" ns2:_="" ns3:_="">
    <xsd:import namespace="72cec0c5-df52-408b-9384-218158e50d4f"/>
    <xsd:import namespace="2c017fbc-191c-4ba0-9082-3525e920fa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cec0c5-df52-408b-9384-218158e50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d4943656-df53-441e-af95-95960e92d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17fbc-191c-4ba0-9082-3525e920fa3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8a21e1c-dd80-4a92-9c35-7ce22ecfc291}" ma:internalName="TaxCatchAll" ma:showField="CatchAllData" ma:web="2c017fbc-191c-4ba0-9082-3525e920fa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cec0c5-df52-408b-9384-218158e50d4f">
      <Terms xmlns="http://schemas.microsoft.com/office/infopath/2007/PartnerControls"/>
    </lcf76f155ced4ddcb4097134ff3c332f>
    <TaxCatchAll xmlns="2c017fbc-191c-4ba0-9082-3525e920fa3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C313D8-7969-4CCA-B0E8-85C1C178A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cec0c5-df52-408b-9384-218158e50d4f"/>
    <ds:schemaRef ds:uri="2c017fbc-191c-4ba0-9082-3525e920fa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C7A641-7D5E-4639-9284-862E61BAB262}">
  <ds:schemaRefs>
    <ds:schemaRef ds:uri="http://schemas.microsoft.com/office/2006/metadata/properties"/>
    <ds:schemaRef ds:uri="http://schemas.microsoft.com/office/infopath/2007/PartnerControls"/>
    <ds:schemaRef ds:uri="72cec0c5-df52-408b-9384-218158e50d4f"/>
    <ds:schemaRef ds:uri="2c017fbc-191c-4ba0-9082-3525e920fa31"/>
  </ds:schemaRefs>
</ds:datastoreItem>
</file>

<file path=customXml/itemProps3.xml><?xml version="1.0" encoding="utf-8"?>
<ds:datastoreItem xmlns:ds="http://schemas.openxmlformats.org/officeDocument/2006/customXml" ds:itemID="{FE4ED547-396C-4BCF-A8C4-14035B6E83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233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HCHA | Anne Ouru</dc:creator>
  <cp:lastModifiedBy>HCHA | Anne Ouru</cp:lastModifiedBy>
  <cp:revision>2</cp:revision>
  <dcterms:created xsi:type="dcterms:W3CDTF">2024-09-16T00:24:59Z</dcterms:created>
  <dcterms:modified xsi:type="dcterms:W3CDTF">2024-09-30T02:07:44Z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0x01010036B0FABD2E2AEE4DAF9FBB1D073FCAAD</vt:lpwstr>
  </property>
  <property fmtid="{D5CDD505-2E9C-101B-9397-08002B2CF9AE}" pid="3" name="MediaServiceImageTags">
    <vt:lpwstr/>
  </property>
</Properties>
</file>